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12192000"/>
  <p:notesSz cx="6858000" cy="9144000"/>
  <p:embeddedFontLst>
    <p:embeddedFont>
      <p:font typeface="Roboto"/>
      <p:regular r:id="rId21"/>
      <p:bold r:id="rId22"/>
      <p:italic r:id="rId23"/>
      <p:boldItalic r:id="rId24"/>
    </p:embeddedFont>
    <p:embeddedFont>
      <p:font typeface="Noto Sans Symbols"/>
      <p:regular r:id="rId25"/>
      <p:bold r:id="rId26"/>
    </p:embeddedFont>
    <p:embeddedFont>
      <p:font typeface="Merriweather"/>
      <p:regular r:id="rId27"/>
      <p:bold r:id="rId28"/>
      <p:italic r:id="rId29"/>
      <p:boldItalic r:id="rId30"/>
    </p:embeddedFont>
    <p:embeddedFont>
      <p:font typeface="Century Gothic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5" roundtripDataSignature="AMtx7mhzE3Z/C09aNkHdmS1GB2UFyfxQ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NotoSansSymbols-bold.fntdata"/><Relationship Id="rId25" Type="http://schemas.openxmlformats.org/officeDocument/2006/relationships/font" Target="fonts/NotoSansSymbols-regular.fntdata"/><Relationship Id="rId28" Type="http://schemas.openxmlformats.org/officeDocument/2006/relationships/font" Target="fonts/Merriweather-bold.fntdata"/><Relationship Id="rId27" Type="http://schemas.openxmlformats.org/officeDocument/2006/relationships/font" Target="fonts/Merriweather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erriweather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enturyGothic-regular.fntdata"/><Relationship Id="rId30" Type="http://schemas.openxmlformats.org/officeDocument/2006/relationships/font" Target="fonts/Merriweather-boldItalic.fntdata"/><Relationship Id="rId11" Type="http://schemas.openxmlformats.org/officeDocument/2006/relationships/slide" Target="slides/slide6.xml"/><Relationship Id="rId33" Type="http://schemas.openxmlformats.org/officeDocument/2006/relationships/font" Target="fonts/CenturyGothic-italic.fntdata"/><Relationship Id="rId10" Type="http://schemas.openxmlformats.org/officeDocument/2006/relationships/slide" Target="slides/slide5.xml"/><Relationship Id="rId32" Type="http://schemas.openxmlformats.org/officeDocument/2006/relationships/font" Target="fonts/CenturyGothic-bold.fntdata"/><Relationship Id="rId13" Type="http://schemas.openxmlformats.org/officeDocument/2006/relationships/slide" Target="slides/slide8.xml"/><Relationship Id="rId35" Type="http://customschemas.google.com/relationships/presentationmetadata" Target="metadata"/><Relationship Id="rId12" Type="http://schemas.openxmlformats.org/officeDocument/2006/relationships/slide" Target="slides/slide7.xml"/><Relationship Id="rId34" Type="http://schemas.openxmlformats.org/officeDocument/2006/relationships/font" Target="fonts/CenturyGothic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f783735c36_1_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f783735c36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2f783735c36_1_2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f783735c36_1_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f783735c36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2f783735c36_1_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f783735c36_1_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f783735c36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2f783735c36_1_3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f783735c36_1_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f783735c36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2f783735c36_1_4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f783735c36_1_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f783735c36_1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2f783735c36_1_6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f783735c36_0_4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f783735c36_0_4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2f783735c36_0_45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f783735c36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g2f783735c36_0_7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f783735c36_0_8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f783735c36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2f783735c36_0_8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f783735c36_0_39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f783735c36_0_3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2f783735c36_0_39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f783735c36_0_4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f783735c36_0_4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2f783735c36_0_43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f783735c36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f783735c3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2f783735c36_1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2f783735c36_0_5"/>
          <p:cNvSpPr/>
          <p:nvPr/>
        </p:nvSpPr>
        <p:spPr>
          <a:xfrm>
            <a:off x="-167" y="0"/>
            <a:ext cx="12192029" cy="5863987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5" name="Google Shape;15;g2f783735c36_0_5"/>
          <p:cNvSpPr txBox="1"/>
          <p:nvPr>
            <p:ph type="ctrTitle"/>
          </p:nvPr>
        </p:nvSpPr>
        <p:spPr>
          <a:xfrm>
            <a:off x="415600" y="719633"/>
            <a:ext cx="11360700" cy="1710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g2f783735c36_0_5"/>
          <p:cNvSpPr txBox="1"/>
          <p:nvPr>
            <p:ph idx="1" type="subTitle"/>
          </p:nvPr>
        </p:nvSpPr>
        <p:spPr>
          <a:xfrm>
            <a:off x="415600" y="2504747"/>
            <a:ext cx="5656800" cy="98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7" name="Google Shape;17;g2f783735c36_0_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f783735c36_0_50"/>
          <p:cNvSpPr txBox="1"/>
          <p:nvPr>
            <p:ph hasCustomPrompt="1" type="title"/>
          </p:nvPr>
        </p:nvSpPr>
        <p:spPr>
          <a:xfrm>
            <a:off x="415667" y="1108233"/>
            <a:ext cx="7113300" cy="16596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g2f783735c36_0_50"/>
          <p:cNvSpPr txBox="1"/>
          <p:nvPr>
            <p:ph idx="1" type="body"/>
          </p:nvPr>
        </p:nvSpPr>
        <p:spPr>
          <a:xfrm>
            <a:off x="415600" y="2828567"/>
            <a:ext cx="7113300" cy="125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●"/>
              <a:defRPr>
                <a:solidFill>
                  <a:schemeClr val="accent2"/>
                </a:solidFill>
              </a:defRPr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  <a:defRPr>
                <a:solidFill>
                  <a:schemeClr val="accent2"/>
                </a:solidFill>
              </a:defRPr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  <a:defRPr>
                <a:solidFill>
                  <a:schemeClr val="accent2"/>
                </a:solidFill>
              </a:defRPr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61" name="Google Shape;61;g2f783735c36_0_5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f783735c36_0_5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f783735c36_0_56"/>
          <p:cNvSpPr txBox="1"/>
          <p:nvPr>
            <p:ph type="title"/>
          </p:nvPr>
        </p:nvSpPr>
        <p:spPr>
          <a:xfrm>
            <a:off x="4722812" y="1447800"/>
            <a:ext cx="6019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b="0" sz="28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66" name="Google Shape;66;g2f783735c36_0_56"/>
          <p:cNvSpPr/>
          <p:nvPr>
            <p:ph idx="2" type="pic"/>
          </p:nvPr>
        </p:nvSpPr>
        <p:spPr>
          <a:xfrm>
            <a:off x="989012" y="914400"/>
            <a:ext cx="3281100" cy="4572000"/>
          </a:xfrm>
          <a:prstGeom prst="snip2DiagRect">
            <a:avLst>
              <a:gd fmla="val 10815" name="adj1"/>
              <a:gd fmla="val 0" name="adj2"/>
            </a:avLst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g2f783735c36_0_56"/>
          <p:cNvSpPr txBox="1"/>
          <p:nvPr>
            <p:ph idx="1" type="body"/>
          </p:nvPr>
        </p:nvSpPr>
        <p:spPr>
          <a:xfrm>
            <a:off x="4722812" y="2777066"/>
            <a:ext cx="6021300" cy="20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rtl="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rtl="0" algn="l"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rtl="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rtl="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rtl="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rtl="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rtl="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rtl="0" algn="l"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68" name="Google Shape;68;g2f783735c36_0_56"/>
          <p:cNvSpPr txBox="1"/>
          <p:nvPr>
            <p:ph idx="10" type="dt"/>
          </p:nvPr>
        </p:nvSpPr>
        <p:spPr>
          <a:xfrm>
            <a:off x="9904412" y="6172200"/>
            <a:ext cx="1600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g2f783735c36_0_56"/>
          <p:cNvSpPr txBox="1"/>
          <p:nvPr>
            <p:ph idx="11" type="ftr"/>
          </p:nvPr>
        </p:nvSpPr>
        <p:spPr>
          <a:xfrm>
            <a:off x="684212" y="6172200"/>
            <a:ext cx="7543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g2f783735c36_0_56"/>
          <p:cNvSpPr txBox="1"/>
          <p:nvPr>
            <p:ph idx="12" type="sldNum"/>
          </p:nvPr>
        </p:nvSpPr>
        <p:spPr>
          <a:xfrm>
            <a:off x="10363200" y="5578475"/>
            <a:ext cx="1142100" cy="66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f783735c36_0_63"/>
          <p:cNvSpPr txBox="1"/>
          <p:nvPr>
            <p:ph type="title"/>
          </p:nvPr>
        </p:nvSpPr>
        <p:spPr>
          <a:xfrm>
            <a:off x="684212" y="4487332"/>
            <a:ext cx="8534400" cy="15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73" name="Google Shape;73;g2f783735c36_0_63"/>
          <p:cNvSpPr txBox="1"/>
          <p:nvPr>
            <p:ph idx="1" type="body"/>
          </p:nvPr>
        </p:nvSpPr>
        <p:spPr>
          <a:xfrm>
            <a:off x="684212" y="685800"/>
            <a:ext cx="8534400" cy="361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rtl="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indent="-320040" lvl="1" marL="914400" rtl="0" algn="l">
              <a:spcBef>
                <a:spcPts val="600"/>
              </a:spcBef>
              <a:spcAft>
                <a:spcPts val="0"/>
              </a:spcAft>
              <a:buSzPts val="1440"/>
              <a:buChar char="○"/>
              <a:defRPr/>
            </a:lvl2pPr>
            <a:lvl3pPr indent="-320039" lvl="2" marL="1371600" rtl="0" algn="l">
              <a:spcBef>
                <a:spcPts val="600"/>
              </a:spcBef>
              <a:spcAft>
                <a:spcPts val="0"/>
              </a:spcAft>
              <a:buSzPts val="1440"/>
              <a:buChar char="■"/>
              <a:defRPr/>
            </a:lvl3pPr>
            <a:lvl4pPr indent="-320039" lvl="3" marL="1828800" rtl="0" algn="l">
              <a:spcBef>
                <a:spcPts val="600"/>
              </a:spcBef>
              <a:spcAft>
                <a:spcPts val="0"/>
              </a:spcAft>
              <a:buSzPts val="1440"/>
              <a:buChar char="●"/>
              <a:defRPr/>
            </a:lvl4pPr>
            <a:lvl5pPr indent="-320039" lvl="4" marL="2286000" rtl="0" algn="l">
              <a:spcBef>
                <a:spcPts val="600"/>
              </a:spcBef>
              <a:spcAft>
                <a:spcPts val="0"/>
              </a:spcAft>
              <a:buSzPts val="1440"/>
              <a:buChar char="○"/>
              <a:defRPr/>
            </a:lvl5pPr>
            <a:lvl6pPr indent="-320039" lvl="5" marL="2743200" rtl="0" algn="l">
              <a:spcBef>
                <a:spcPts val="600"/>
              </a:spcBef>
              <a:spcAft>
                <a:spcPts val="0"/>
              </a:spcAft>
              <a:buSzPts val="1440"/>
              <a:buChar char="■"/>
              <a:defRPr/>
            </a:lvl6pPr>
            <a:lvl7pPr indent="-320039" lvl="6" marL="3200400" rtl="0" algn="l">
              <a:spcBef>
                <a:spcPts val="600"/>
              </a:spcBef>
              <a:spcAft>
                <a:spcPts val="0"/>
              </a:spcAft>
              <a:buSzPts val="1440"/>
              <a:buChar char="●"/>
              <a:defRPr/>
            </a:lvl7pPr>
            <a:lvl8pPr indent="-320040" lvl="7" marL="3657600" rtl="0" algn="l">
              <a:spcBef>
                <a:spcPts val="600"/>
              </a:spcBef>
              <a:spcAft>
                <a:spcPts val="0"/>
              </a:spcAft>
              <a:buSzPts val="1440"/>
              <a:buChar char="○"/>
              <a:defRPr/>
            </a:lvl8pPr>
            <a:lvl9pPr indent="-320040" lvl="8" marL="4114800" rtl="0" algn="l">
              <a:spcBef>
                <a:spcPts val="600"/>
              </a:spcBef>
              <a:spcAft>
                <a:spcPts val="600"/>
              </a:spcAft>
              <a:buSzPts val="1440"/>
              <a:buChar char="■"/>
              <a:defRPr/>
            </a:lvl9pPr>
          </a:lstStyle>
          <a:p/>
        </p:txBody>
      </p:sp>
      <p:sp>
        <p:nvSpPr>
          <p:cNvPr id="74" name="Google Shape;74;g2f783735c36_0_63"/>
          <p:cNvSpPr txBox="1"/>
          <p:nvPr>
            <p:ph idx="10" type="dt"/>
          </p:nvPr>
        </p:nvSpPr>
        <p:spPr>
          <a:xfrm>
            <a:off x="9904412" y="6172200"/>
            <a:ext cx="1600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g2f783735c36_0_63"/>
          <p:cNvSpPr txBox="1"/>
          <p:nvPr>
            <p:ph idx="11" type="ftr"/>
          </p:nvPr>
        </p:nvSpPr>
        <p:spPr>
          <a:xfrm>
            <a:off x="684212" y="6172200"/>
            <a:ext cx="7543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g2f783735c36_0_63"/>
          <p:cNvSpPr txBox="1"/>
          <p:nvPr>
            <p:ph idx="12" type="sldNum"/>
          </p:nvPr>
        </p:nvSpPr>
        <p:spPr>
          <a:xfrm>
            <a:off x="10363200" y="5578475"/>
            <a:ext cx="1142100" cy="66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2f783735c36_0_10"/>
          <p:cNvSpPr/>
          <p:nvPr/>
        </p:nvSpPr>
        <p:spPr>
          <a:xfrm>
            <a:off x="0" y="64132"/>
            <a:ext cx="12192029" cy="5863987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0" name="Google Shape;20;g2f783735c36_0_10"/>
          <p:cNvSpPr/>
          <p:nvPr/>
        </p:nvSpPr>
        <p:spPr>
          <a:xfrm>
            <a:off x="0" y="0"/>
            <a:ext cx="12192029" cy="5863987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21" name="Google Shape;21;g2f783735c36_0_10"/>
          <p:cNvSpPr txBox="1"/>
          <p:nvPr>
            <p:ph type="title"/>
          </p:nvPr>
        </p:nvSpPr>
        <p:spPr>
          <a:xfrm>
            <a:off x="415600" y="719633"/>
            <a:ext cx="11360700" cy="1710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2" name="Google Shape;22;g2f783735c36_0_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f783735c36_0_15"/>
          <p:cNvSpPr/>
          <p:nvPr/>
        </p:nvSpPr>
        <p:spPr>
          <a:xfrm>
            <a:off x="0" y="0"/>
            <a:ext cx="57519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g2f783735c36_0_15"/>
          <p:cNvSpPr/>
          <p:nvPr/>
        </p:nvSpPr>
        <p:spPr>
          <a:xfrm>
            <a:off x="0" y="58833"/>
            <a:ext cx="5751356" cy="5865687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6" name="Google Shape;26;g2f783735c36_0_15"/>
          <p:cNvSpPr/>
          <p:nvPr/>
        </p:nvSpPr>
        <p:spPr>
          <a:xfrm>
            <a:off x="-167" y="0"/>
            <a:ext cx="5755723" cy="5860653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7" name="Google Shape;27;g2f783735c36_0_15"/>
          <p:cNvSpPr txBox="1"/>
          <p:nvPr>
            <p:ph type="title"/>
          </p:nvPr>
        </p:nvSpPr>
        <p:spPr>
          <a:xfrm>
            <a:off x="415633" y="667900"/>
            <a:ext cx="4941900" cy="3345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" name="Google Shape;28;g2f783735c36_0_15"/>
          <p:cNvSpPr txBox="1"/>
          <p:nvPr>
            <p:ph idx="1" type="body"/>
          </p:nvPr>
        </p:nvSpPr>
        <p:spPr>
          <a:xfrm>
            <a:off x="6192900" y="667900"/>
            <a:ext cx="5555100" cy="5464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29" name="Google Shape;29;g2f783735c36_0_1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2f783735c36_0_22"/>
          <p:cNvSpPr/>
          <p:nvPr/>
        </p:nvSpPr>
        <p:spPr>
          <a:xfrm>
            <a:off x="0" y="0"/>
            <a:ext cx="12192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g2f783735c36_0_22"/>
          <p:cNvSpPr txBox="1"/>
          <p:nvPr>
            <p:ph type="title"/>
          </p:nvPr>
        </p:nvSpPr>
        <p:spPr>
          <a:xfrm>
            <a:off x="415633" y="667900"/>
            <a:ext cx="11360700" cy="831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3" name="Google Shape;33;g2f783735c36_0_22"/>
          <p:cNvSpPr txBox="1"/>
          <p:nvPr>
            <p:ph idx="1" type="body"/>
          </p:nvPr>
        </p:nvSpPr>
        <p:spPr>
          <a:xfrm>
            <a:off x="415600" y="2007600"/>
            <a:ext cx="5333100" cy="4101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34" name="Google Shape;34;g2f783735c36_0_22"/>
          <p:cNvSpPr txBox="1"/>
          <p:nvPr>
            <p:ph idx="2" type="body"/>
          </p:nvPr>
        </p:nvSpPr>
        <p:spPr>
          <a:xfrm>
            <a:off x="6443200" y="2007600"/>
            <a:ext cx="5333100" cy="4101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35" name="Google Shape;35;g2f783735c36_0_2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2f783735c36_0_28"/>
          <p:cNvSpPr/>
          <p:nvPr/>
        </p:nvSpPr>
        <p:spPr>
          <a:xfrm>
            <a:off x="0" y="0"/>
            <a:ext cx="12192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g2f783735c36_0_28"/>
          <p:cNvSpPr txBox="1"/>
          <p:nvPr>
            <p:ph type="title"/>
          </p:nvPr>
        </p:nvSpPr>
        <p:spPr>
          <a:xfrm>
            <a:off x="415633" y="667900"/>
            <a:ext cx="11360700" cy="831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g2f783735c36_0_2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f783735c36_0_32"/>
          <p:cNvSpPr/>
          <p:nvPr/>
        </p:nvSpPr>
        <p:spPr>
          <a:xfrm>
            <a:off x="0" y="0"/>
            <a:ext cx="50193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g2f783735c36_0_32"/>
          <p:cNvSpPr txBox="1"/>
          <p:nvPr>
            <p:ph type="title"/>
          </p:nvPr>
        </p:nvSpPr>
        <p:spPr>
          <a:xfrm>
            <a:off x="415633" y="667900"/>
            <a:ext cx="4170000" cy="2438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g2f783735c36_0_32"/>
          <p:cNvSpPr txBox="1"/>
          <p:nvPr>
            <p:ph idx="1" type="body"/>
          </p:nvPr>
        </p:nvSpPr>
        <p:spPr>
          <a:xfrm>
            <a:off x="415600" y="3187533"/>
            <a:ext cx="4170000" cy="3063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●"/>
              <a:defRPr>
                <a:solidFill>
                  <a:schemeClr val="accent2"/>
                </a:solidFill>
              </a:defRPr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  <a:defRPr>
                <a:solidFill>
                  <a:schemeClr val="accent2"/>
                </a:solidFill>
              </a:defRPr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  <a:defRPr>
                <a:solidFill>
                  <a:schemeClr val="accent2"/>
                </a:solidFill>
              </a:defRPr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4" name="Google Shape;44;g2f783735c36_0_3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2f783735c36_0_37"/>
          <p:cNvSpPr txBox="1"/>
          <p:nvPr>
            <p:ph type="title"/>
          </p:nvPr>
        </p:nvSpPr>
        <p:spPr>
          <a:xfrm>
            <a:off x="415567" y="1064800"/>
            <a:ext cx="8330400" cy="4728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7" name="Google Shape;47;g2f783735c36_0_3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f783735c36_0_40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g2f783735c36_0_40"/>
          <p:cNvSpPr txBox="1"/>
          <p:nvPr>
            <p:ph type="title"/>
          </p:nvPr>
        </p:nvSpPr>
        <p:spPr>
          <a:xfrm>
            <a:off x="415067" y="667900"/>
            <a:ext cx="4939200" cy="273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g2f783735c36_0_40"/>
          <p:cNvSpPr txBox="1"/>
          <p:nvPr>
            <p:ph idx="1" type="subTitle"/>
          </p:nvPr>
        </p:nvSpPr>
        <p:spPr>
          <a:xfrm>
            <a:off x="406400" y="3502300"/>
            <a:ext cx="4939200" cy="1235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2" name="Google Shape;52;g2f783735c36_0_40"/>
          <p:cNvSpPr txBox="1"/>
          <p:nvPr>
            <p:ph idx="2" type="body"/>
          </p:nvPr>
        </p:nvSpPr>
        <p:spPr>
          <a:xfrm>
            <a:off x="6505367" y="667900"/>
            <a:ext cx="5271900" cy="5481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53" name="Google Shape;53;g2f783735c36_0_4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f783735c36_0_46"/>
          <p:cNvSpPr/>
          <p:nvPr/>
        </p:nvSpPr>
        <p:spPr>
          <a:xfrm>
            <a:off x="0" y="5825333"/>
            <a:ext cx="12192000" cy="1032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g2f783735c36_0_46"/>
          <p:cNvSpPr txBox="1"/>
          <p:nvPr>
            <p:ph idx="1" type="body"/>
          </p:nvPr>
        </p:nvSpPr>
        <p:spPr>
          <a:xfrm>
            <a:off x="415600" y="6028533"/>
            <a:ext cx="10639200" cy="614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7" name="Google Shape;57;g2f783735c36_0_4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f783735c36_0_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11" name="Google Shape;11;g2f783735c36_0_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  <a:defRPr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238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○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238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■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238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●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238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○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238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■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238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●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238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○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238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■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" name="Google Shape;12;g2f783735c36_0_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hyperlink" Target="mailto:harry@dronelife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7.jpg"/><Relationship Id="rId9" Type="http://schemas.openxmlformats.org/officeDocument/2006/relationships/image" Target="../media/image11.png"/><Relationship Id="rId5" Type="http://schemas.openxmlformats.org/officeDocument/2006/relationships/image" Target="../media/image12.jpg"/><Relationship Id="rId6" Type="http://schemas.openxmlformats.org/officeDocument/2006/relationships/image" Target="../media/image10.png"/><Relationship Id="rId7" Type="http://schemas.openxmlformats.org/officeDocument/2006/relationships/image" Target="../media/image9.png"/><Relationship Id="rId8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6.png"/><Relationship Id="rId6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"/>
          <p:cNvPicPr preferRelativeResize="0"/>
          <p:nvPr/>
        </p:nvPicPr>
        <p:blipFill rotWithShape="1">
          <a:blip r:embed="rId3">
            <a:alphaModFix/>
          </a:blip>
          <a:srcRect b="6963" l="0" r="0" t="6531"/>
          <a:stretch/>
        </p:blipFill>
        <p:spPr>
          <a:xfrm>
            <a:off x="1122625" y="1675500"/>
            <a:ext cx="5829300" cy="15326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"/>
          <p:cNvSpPr txBox="1"/>
          <p:nvPr>
            <p:ph idx="1" type="subTitle"/>
          </p:nvPr>
        </p:nvSpPr>
        <p:spPr>
          <a:xfrm>
            <a:off x="2494375" y="3000300"/>
            <a:ext cx="30858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rtl="0" algn="l">
              <a:spcBef>
                <a:spcPts val="988"/>
              </a:spcBef>
              <a:spcAft>
                <a:spcPts val="0"/>
              </a:spcAft>
              <a:buSzPct val="79999"/>
              <a:buNone/>
            </a:pPr>
            <a:r>
              <a:rPr lang="en-US">
                <a:latin typeface="Merriweather"/>
                <a:ea typeface="Merriweather"/>
                <a:cs typeface="Merriweather"/>
                <a:sym typeface="Merriweather"/>
              </a:rPr>
              <a:t>Media Kit and Offerings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f783735c36_1_28"/>
          <p:cNvSpPr txBox="1"/>
          <p:nvPr>
            <p:ph type="title"/>
          </p:nvPr>
        </p:nvSpPr>
        <p:spPr>
          <a:xfrm>
            <a:off x="415633" y="667900"/>
            <a:ext cx="11360700" cy="831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Podcast Sponsorship</a:t>
            </a:r>
            <a:endParaRPr/>
          </a:p>
        </p:txBody>
      </p:sp>
      <p:sp>
        <p:nvSpPr>
          <p:cNvPr id="163" name="Google Shape;163;g2f783735c36_1_28"/>
          <p:cNvSpPr txBox="1"/>
          <p:nvPr>
            <p:ph idx="1" type="body"/>
          </p:nvPr>
        </p:nvSpPr>
        <p:spPr>
          <a:xfrm>
            <a:off x="415600" y="2007600"/>
            <a:ext cx="5333100" cy="4101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entury Gothic"/>
              <a:buChar char="-"/>
            </a:pP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Advertise on Public Safety Drone Review, released in collaboration with DRONERESPONDERS, the largest international advocacy group for first responders using drone technology, released once a month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65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entury Gothic"/>
              <a:buChar char="-"/>
            </a:pP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Hosted by longtime law enforcement veteran Timothy Martin and Dronelife Editor-in-Chief Miriam McNabb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65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entury Gothic"/>
              <a:buChar char="-"/>
            </a:pP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 ad slots at start and end of episode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65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entury Gothic"/>
              <a:buChar char="-"/>
            </a:pP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Mentioned and called out  in all pre-event content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65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entury Gothic"/>
              <a:buChar char="-"/>
            </a:pP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Quarterly pricing available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4" name="Google Shape;164;g2f783735c36_1_28"/>
          <p:cNvSpPr txBox="1"/>
          <p:nvPr>
            <p:ph idx="2" type="body"/>
          </p:nvPr>
        </p:nvSpPr>
        <p:spPr>
          <a:xfrm>
            <a:off x="6443200" y="2007600"/>
            <a:ext cx="5333100" cy="4101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2f783735c36_1_28"/>
          <p:cNvSpPr txBox="1"/>
          <p:nvPr/>
        </p:nvSpPr>
        <p:spPr>
          <a:xfrm>
            <a:off x="7947850" y="701800"/>
            <a:ext cx="23238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$5000</a:t>
            </a:r>
            <a:endParaRPr sz="31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f783735c36_1_21"/>
          <p:cNvSpPr txBox="1"/>
          <p:nvPr>
            <p:ph type="title"/>
          </p:nvPr>
        </p:nvSpPr>
        <p:spPr>
          <a:xfrm>
            <a:off x="415631" y="667900"/>
            <a:ext cx="2964600" cy="831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Bronze Tier</a:t>
            </a:r>
            <a:endParaRPr/>
          </a:p>
        </p:txBody>
      </p:sp>
      <p:sp>
        <p:nvSpPr>
          <p:cNvPr id="172" name="Google Shape;172;g2f783735c36_1_21"/>
          <p:cNvSpPr txBox="1"/>
          <p:nvPr>
            <p:ph idx="1" type="body"/>
          </p:nvPr>
        </p:nvSpPr>
        <p:spPr>
          <a:xfrm>
            <a:off x="415600" y="2007600"/>
            <a:ext cx="5333100" cy="4101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lnSpcReduction="20000"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86F"/>
              </a:buClr>
              <a:buSzPts val="1800"/>
              <a:buFont typeface="Century Gothic"/>
              <a:buChar char="-"/>
            </a:pPr>
            <a:r>
              <a:rPr lang="en-US" sz="180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One piece of sponsored / native content written by DRONELIFE per quarter designed to benefit the brand while being of interest to our readers.  Article published on the Web, Facebook (&gt;200K) and Twitter (&gt;42k)</a:t>
            </a:r>
            <a:endParaRPr sz="2000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86F"/>
              </a:buClr>
              <a:buSzPts val="1800"/>
              <a:buFont typeface="Century Gothic"/>
              <a:buChar char="-"/>
            </a:pPr>
            <a:r>
              <a:rPr lang="en-US" sz="180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Content is converted via AI and posted on Soundcloud and on YouTube.</a:t>
            </a:r>
            <a:endParaRPr sz="1800">
              <a:solidFill>
                <a:schemeClr val="lt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86F"/>
              </a:buClr>
              <a:buSzPts val="1800"/>
              <a:buFont typeface="Century Gothic"/>
              <a:buChar char="-"/>
            </a:pPr>
            <a:r>
              <a:rPr lang="en-US" sz="180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Up to 2 ad sets that run on our home page, landing pages, and content pages.</a:t>
            </a:r>
            <a:endParaRPr sz="1800">
              <a:solidFill>
                <a:schemeClr val="lt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86F"/>
              </a:buClr>
              <a:buSzPts val="1800"/>
              <a:buFont typeface="Century Gothic"/>
              <a:buChar char="-"/>
            </a:pPr>
            <a:r>
              <a:rPr lang="en-US" sz="180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minimum of one non-exclusive ad-based sponsorship on our e-newsletter per month, with a current subscriber list of more than 22,000.</a:t>
            </a:r>
            <a:endParaRPr sz="1800">
              <a:solidFill>
                <a:schemeClr val="lt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2f783735c36_1_21"/>
          <p:cNvSpPr txBox="1"/>
          <p:nvPr>
            <p:ph idx="2" type="body"/>
          </p:nvPr>
        </p:nvSpPr>
        <p:spPr>
          <a:xfrm>
            <a:off x="6443200" y="2007600"/>
            <a:ext cx="5333100" cy="4101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2f783735c36_1_21"/>
          <p:cNvSpPr txBox="1"/>
          <p:nvPr/>
        </p:nvSpPr>
        <p:spPr>
          <a:xfrm>
            <a:off x="7695850" y="677350"/>
            <a:ext cx="28278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$800/month</a:t>
            </a:r>
            <a:endParaRPr sz="31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f783735c36_1_37"/>
          <p:cNvSpPr txBox="1"/>
          <p:nvPr>
            <p:ph type="title"/>
          </p:nvPr>
        </p:nvSpPr>
        <p:spPr>
          <a:xfrm>
            <a:off x="415631" y="667900"/>
            <a:ext cx="2964600" cy="831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Silver</a:t>
            </a:r>
            <a:r>
              <a:rPr lang="en-US"/>
              <a:t> Tier</a:t>
            </a:r>
            <a:endParaRPr/>
          </a:p>
        </p:txBody>
      </p:sp>
      <p:sp>
        <p:nvSpPr>
          <p:cNvPr id="181" name="Google Shape;181;g2f783735c36_1_37"/>
          <p:cNvSpPr txBox="1"/>
          <p:nvPr>
            <p:ph idx="1" type="body"/>
          </p:nvPr>
        </p:nvSpPr>
        <p:spPr>
          <a:xfrm>
            <a:off x="415600" y="2007600"/>
            <a:ext cx="5333100" cy="4101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lnSpcReduction="10000"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86F"/>
              </a:buClr>
              <a:buSzPts val="1800"/>
              <a:buFont typeface="Century Gothic"/>
              <a:buChar char="-"/>
            </a:pPr>
            <a:r>
              <a:rPr lang="en-US" sz="180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One piece of sponsored / native content written by DRONELIFE per quarter designed to benefit the brand while being of interest to our readers.  Article published on the Web, Facebook (&gt;172K) and Twitter (&gt;40k)</a:t>
            </a:r>
            <a:endParaRPr sz="1800">
              <a:solidFill>
                <a:schemeClr val="lt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86F"/>
              </a:buClr>
              <a:buSzPts val="1800"/>
              <a:buFont typeface="Century Gothic"/>
              <a:buChar char="-"/>
            </a:pPr>
            <a:r>
              <a:rPr lang="en-US" sz="180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Up to 3 ad sets that run on our home page, landing pages, and content pages.</a:t>
            </a:r>
            <a:endParaRPr sz="1800">
              <a:solidFill>
                <a:schemeClr val="lt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86F"/>
              </a:buClr>
              <a:buSzPts val="1800"/>
              <a:buFont typeface="Century Gothic"/>
              <a:buChar char="-"/>
            </a:pPr>
            <a:r>
              <a:rPr lang="en-US" sz="180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minimum of three non-exclusive ad-based sponsorship on our e-newsletter per month, with a current subscriber list of more than 22,000.</a:t>
            </a:r>
            <a:endParaRPr sz="1800">
              <a:solidFill>
                <a:schemeClr val="lt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2f783735c36_1_37"/>
          <p:cNvSpPr txBox="1"/>
          <p:nvPr>
            <p:ph idx="2" type="body"/>
          </p:nvPr>
        </p:nvSpPr>
        <p:spPr>
          <a:xfrm>
            <a:off x="6443200" y="2007600"/>
            <a:ext cx="5333100" cy="4101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2f783735c36_1_37"/>
          <p:cNvSpPr txBox="1"/>
          <p:nvPr/>
        </p:nvSpPr>
        <p:spPr>
          <a:xfrm>
            <a:off x="7627450" y="677350"/>
            <a:ext cx="29646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$1200/month</a:t>
            </a:r>
            <a:endParaRPr sz="31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f783735c36_1_45"/>
          <p:cNvSpPr txBox="1"/>
          <p:nvPr>
            <p:ph type="title"/>
          </p:nvPr>
        </p:nvSpPr>
        <p:spPr>
          <a:xfrm>
            <a:off x="415631" y="667900"/>
            <a:ext cx="2964600" cy="831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Gold</a:t>
            </a:r>
            <a:r>
              <a:rPr lang="en-US"/>
              <a:t> Tier</a:t>
            </a:r>
            <a:endParaRPr/>
          </a:p>
        </p:txBody>
      </p:sp>
      <p:sp>
        <p:nvSpPr>
          <p:cNvPr id="190" name="Google Shape;190;g2f783735c36_1_45"/>
          <p:cNvSpPr txBox="1"/>
          <p:nvPr>
            <p:ph idx="1" type="body"/>
          </p:nvPr>
        </p:nvSpPr>
        <p:spPr>
          <a:xfrm>
            <a:off x="415600" y="2007600"/>
            <a:ext cx="5333100" cy="4101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lnSpcReduction="20000"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86F"/>
              </a:buClr>
              <a:buSzPts val="1800"/>
              <a:buFont typeface="Century Gothic"/>
              <a:buChar char="-"/>
            </a:pPr>
            <a:r>
              <a:rPr lang="en-US" sz="180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One piece of sponsored / native content written by DRONELIFE per quarter designed to benefit the brand while being of interest to our readers.  Article published on the Web, Meta (200K) and X  (&gt;42k)</a:t>
            </a:r>
            <a:endParaRPr sz="2000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86F"/>
              </a:buClr>
              <a:buSzPts val="1800"/>
              <a:buFont typeface="Century Gothic"/>
              <a:buChar char="-"/>
            </a:pPr>
            <a:r>
              <a:rPr lang="en-US" sz="180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Content is converted via AI and posted on Soundcloud and on YouTube.</a:t>
            </a:r>
            <a:endParaRPr sz="1800">
              <a:solidFill>
                <a:schemeClr val="lt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86F"/>
              </a:buClr>
              <a:buSzPts val="1800"/>
              <a:buFont typeface="Century Gothic"/>
              <a:buChar char="-"/>
            </a:pPr>
            <a:r>
              <a:rPr lang="en-US" sz="180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Up to 2 ad sets that run on our home page, landing pages, and content pages.</a:t>
            </a:r>
            <a:endParaRPr sz="1800">
              <a:solidFill>
                <a:schemeClr val="lt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86F"/>
              </a:buClr>
              <a:buSzPts val="1800"/>
              <a:buFont typeface="Century Gothic"/>
              <a:buChar char="-"/>
            </a:pPr>
            <a:r>
              <a:rPr lang="en-US" sz="180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minimum of one non-exclusive ad-based sponsorship on our e-newsletter per month, with a current subscriber list of more than 20,000.</a:t>
            </a:r>
            <a:endParaRPr sz="1800">
              <a:solidFill>
                <a:schemeClr val="lt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2f783735c36_1_45"/>
          <p:cNvSpPr txBox="1"/>
          <p:nvPr>
            <p:ph idx="2" type="body"/>
          </p:nvPr>
        </p:nvSpPr>
        <p:spPr>
          <a:xfrm>
            <a:off x="6443200" y="2007600"/>
            <a:ext cx="5333100" cy="4101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2f783735c36_1_45"/>
          <p:cNvSpPr txBox="1"/>
          <p:nvPr/>
        </p:nvSpPr>
        <p:spPr>
          <a:xfrm>
            <a:off x="7627450" y="677350"/>
            <a:ext cx="29646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$1500/month</a:t>
            </a:r>
            <a:endParaRPr sz="31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f783735c36_1_60"/>
          <p:cNvSpPr txBox="1"/>
          <p:nvPr>
            <p:ph type="title"/>
          </p:nvPr>
        </p:nvSpPr>
        <p:spPr>
          <a:xfrm>
            <a:off x="415633" y="667900"/>
            <a:ext cx="11360700" cy="831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Monthly Marketing Package</a:t>
            </a:r>
            <a:endParaRPr/>
          </a:p>
        </p:txBody>
      </p:sp>
      <p:sp>
        <p:nvSpPr>
          <p:cNvPr id="199" name="Google Shape;199;g2f783735c36_1_60"/>
          <p:cNvSpPr txBox="1"/>
          <p:nvPr>
            <p:ph idx="1" type="body"/>
          </p:nvPr>
        </p:nvSpPr>
        <p:spPr>
          <a:xfrm>
            <a:off x="415600" y="2007600"/>
            <a:ext cx="5333100" cy="4101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lnSpcReduction="10000"/>
          </a:bodyPr>
          <a:lstStyle/>
          <a:p>
            <a:pPr indent="-3397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Century Gothic"/>
              <a:buChar char="-"/>
            </a:pPr>
            <a:r>
              <a:rPr lang="en-US" sz="17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Kick off your product launch, drive attendance at your webinar, or publicize a major announcement with a 30-day all-out marketing push on multiple vectors</a:t>
            </a:r>
            <a:endParaRPr sz="175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97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Century Gothic"/>
              <a:buChar char="-"/>
            </a:pPr>
            <a:r>
              <a:rPr lang="en-US" sz="17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Custom social media posts on multiple channels</a:t>
            </a:r>
            <a:endParaRPr sz="175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97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Century Gothic"/>
              <a:buChar char="-"/>
            </a:pPr>
            <a:r>
              <a:rPr lang="en-US" sz="17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One piece of sponsored content</a:t>
            </a:r>
            <a:endParaRPr sz="175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97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Century Gothic"/>
              <a:buChar char="-"/>
            </a:pPr>
            <a:r>
              <a:rPr lang="en-US" sz="17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Ads that run on our website and landing pages at least 4 times per period (non-exclusive)</a:t>
            </a:r>
            <a:endParaRPr sz="175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9725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Century Gothic"/>
              <a:buChar char="-"/>
            </a:pPr>
            <a:r>
              <a:rPr lang="en-US" sz="17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Exclusive Customized Mailing to our subscriber database of more than 20,000 drone industry readers. </a:t>
            </a:r>
            <a:endParaRPr sz="175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g2f783735c36_1_60"/>
          <p:cNvSpPr txBox="1"/>
          <p:nvPr>
            <p:ph idx="2" type="body"/>
          </p:nvPr>
        </p:nvSpPr>
        <p:spPr>
          <a:xfrm>
            <a:off x="6443200" y="2007600"/>
            <a:ext cx="5333100" cy="4101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2f783735c36_1_60"/>
          <p:cNvSpPr txBox="1"/>
          <p:nvPr/>
        </p:nvSpPr>
        <p:spPr>
          <a:xfrm>
            <a:off x="7609750" y="752800"/>
            <a:ext cx="3000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$7500/month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f783735c36_0_459"/>
          <p:cNvSpPr txBox="1"/>
          <p:nvPr>
            <p:ph type="title"/>
          </p:nvPr>
        </p:nvSpPr>
        <p:spPr>
          <a:xfrm>
            <a:off x="4242901" y="472625"/>
            <a:ext cx="3706200" cy="831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Bundle Pricing</a:t>
            </a:r>
            <a:endParaRPr/>
          </a:p>
        </p:txBody>
      </p:sp>
      <p:sp>
        <p:nvSpPr>
          <p:cNvPr id="208" name="Google Shape;208;g2f783735c36_0_459"/>
          <p:cNvSpPr txBox="1"/>
          <p:nvPr>
            <p:ph idx="2" type="body"/>
          </p:nvPr>
        </p:nvSpPr>
        <p:spPr>
          <a:xfrm>
            <a:off x="2791800" y="2255250"/>
            <a:ext cx="6608400" cy="3627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None/>
            </a:pPr>
            <a:r>
              <a:rPr lang="en-US" sz="3572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Get Started</a:t>
            </a:r>
            <a:endParaRPr sz="3572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None/>
            </a:pPr>
            <a:r>
              <a:rPr lang="en-US" sz="3572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Contact Harry McNabb at </a:t>
            </a:r>
            <a:r>
              <a:rPr lang="en-US" sz="3572" u="sng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harry@dronelife.com</a:t>
            </a:r>
            <a:r>
              <a:rPr lang="en-US" sz="3572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discuss bundle pricing/additional marketing opportunities or with any other questions</a:t>
            </a:r>
            <a:endParaRPr sz="3572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Dronelife, confidential</a:t>
            </a:r>
            <a:endParaRPr/>
          </a:p>
        </p:txBody>
      </p:sp>
      <p:sp>
        <p:nvSpPr>
          <p:cNvPr id="88" name="Google Shape;88;p2"/>
          <p:cNvSpPr txBox="1"/>
          <p:nvPr/>
        </p:nvSpPr>
        <p:spPr>
          <a:xfrm>
            <a:off x="2189988" y="2120709"/>
            <a:ext cx="78120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Founded</a:t>
            </a:r>
            <a:r>
              <a:rPr b="0" i="0" lang="en-US" sz="28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2013 and organized under DroneLife Publishing, DroneLife is a worldwide </a:t>
            </a:r>
            <a:r>
              <a:rPr b="1" i="0" lang="en-US" sz="28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drone eco-system</a:t>
            </a:r>
            <a:r>
              <a:rPr b="0" i="0" lang="en-US" sz="28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focused on the rapidly emerging market for </a:t>
            </a:r>
            <a:r>
              <a:rPr b="1" i="0" lang="en-US" sz="28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commercial, military, and public safety drones</a:t>
            </a:r>
            <a:r>
              <a:rPr b="0" i="0" lang="en-US" sz="28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</a:t>
            </a:r>
            <a:endParaRPr>
              <a:solidFill>
                <a:srgbClr val="0F486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9" name="Google Shape;89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9078" y="1168975"/>
            <a:ext cx="2633851" cy="80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f783735c36_0_70"/>
          <p:cNvSpPr txBox="1"/>
          <p:nvPr>
            <p:ph idx="11" type="ftr"/>
          </p:nvPr>
        </p:nvSpPr>
        <p:spPr>
          <a:xfrm>
            <a:off x="684212" y="6172200"/>
            <a:ext cx="7543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Dronelife, confidential</a:t>
            </a:r>
            <a:endParaRPr/>
          </a:p>
        </p:txBody>
      </p:sp>
      <p:sp>
        <p:nvSpPr>
          <p:cNvPr id="95" name="Google Shape;95;g2f783735c36_0_70"/>
          <p:cNvSpPr txBox="1"/>
          <p:nvPr/>
        </p:nvSpPr>
        <p:spPr>
          <a:xfrm>
            <a:off x="2189988" y="1982109"/>
            <a:ext cx="78120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F486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the development of </a:t>
            </a:r>
            <a:r>
              <a:rPr b="1" lang="en-US" sz="280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digital content and services</a:t>
            </a:r>
            <a:r>
              <a:rPr lang="en-US" sz="280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oriented towards targeted market verticals, DroneLife.com currently receives over </a:t>
            </a:r>
            <a:r>
              <a:rPr b="1" lang="en-US" sz="280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3,000 – 9,000 visitors </a:t>
            </a:r>
            <a:r>
              <a:rPr lang="en-US" sz="280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 day and up to </a:t>
            </a:r>
            <a:r>
              <a:rPr b="1" lang="en-US" sz="280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3,000,000 visitors</a:t>
            </a:r>
            <a:r>
              <a:rPr lang="en-US" sz="280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per year, in addition to a thriving social media following on Meta, X, and Youtube</a:t>
            </a:r>
            <a:r>
              <a:rPr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6" name="Google Shape;96;g2f783735c36_0_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9078" y="1168975"/>
            <a:ext cx="2633851" cy="80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"/>
          <p:cNvSpPr txBox="1"/>
          <p:nvPr>
            <p:ph type="title"/>
          </p:nvPr>
        </p:nvSpPr>
        <p:spPr>
          <a:xfrm>
            <a:off x="415633" y="667900"/>
            <a:ext cx="4941900" cy="33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en-US" sz="6200"/>
              <a:t>BECOME DIGITALLY VISIBLE</a:t>
            </a:r>
            <a:endParaRPr sz="6200"/>
          </a:p>
        </p:txBody>
      </p:sp>
      <p:sp>
        <p:nvSpPr>
          <p:cNvPr id="102" name="Google Shape;102;p4"/>
          <p:cNvSpPr txBox="1"/>
          <p:nvPr>
            <p:ph idx="1" type="body"/>
          </p:nvPr>
        </p:nvSpPr>
        <p:spPr>
          <a:xfrm>
            <a:off x="6192900" y="667900"/>
            <a:ext cx="5555100" cy="54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70000" lnSpcReduction="10000"/>
          </a:bodyPr>
          <a:lstStyle/>
          <a:p>
            <a:pPr indent="-271419" lvl="0" marL="285750" rtl="0" algn="l">
              <a:spcBef>
                <a:spcPts val="0"/>
              </a:spcBef>
              <a:spcAft>
                <a:spcPts val="0"/>
              </a:spcAft>
              <a:buClr>
                <a:srgbClr val="0F486F"/>
              </a:buClr>
              <a:buSzPct val="100000"/>
              <a:buFont typeface="Century Gothic"/>
              <a:buChar char="●"/>
            </a:pPr>
            <a:r>
              <a:rPr lang="en-US" sz="179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DRONELIFE provides a combination of Branding, Lead Generation, and Sponsored / Native Content</a:t>
            </a:r>
            <a:endParaRPr sz="1791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8808" lvl="1" marL="1219200" rtl="0" algn="l">
              <a:spcBef>
                <a:spcPts val="933"/>
              </a:spcBef>
              <a:spcAft>
                <a:spcPts val="0"/>
              </a:spcAft>
              <a:buClr>
                <a:srgbClr val="0F486F"/>
              </a:buClr>
              <a:buSzPct val="79999"/>
              <a:buChar char="○"/>
            </a:pPr>
            <a:r>
              <a:rPr lang="en-US" sz="180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support branding efforts, product launches, lead generation, and marketing or webinar programs.</a:t>
            </a:r>
            <a:endParaRPr sz="1800">
              <a:solidFill>
                <a:srgbClr val="0F486F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368808" lvl="1" marL="1219200" rtl="0" algn="l">
              <a:spcBef>
                <a:spcPts val="933"/>
              </a:spcBef>
              <a:spcAft>
                <a:spcPts val="0"/>
              </a:spcAft>
              <a:buClr>
                <a:srgbClr val="0F486F"/>
              </a:buClr>
              <a:buSzPct val="79999"/>
              <a:buChar char="○"/>
            </a:pPr>
            <a:r>
              <a:rPr lang="en-US" sz="180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Run multiple ad sets simultaneously, to support multiple initiatives</a:t>
            </a:r>
            <a:endParaRPr sz="1700">
              <a:solidFill>
                <a:srgbClr val="0F486F"/>
              </a:solidFill>
            </a:endParaRPr>
          </a:p>
          <a:p>
            <a:pPr indent="-368808" lvl="1" marL="1219200" rtl="0" algn="l">
              <a:spcBef>
                <a:spcPts val="933"/>
              </a:spcBef>
              <a:spcAft>
                <a:spcPts val="0"/>
              </a:spcAft>
              <a:buClr>
                <a:srgbClr val="0F486F"/>
              </a:buClr>
              <a:buSzPct val="79999"/>
              <a:buChar char="○"/>
            </a:pPr>
            <a:r>
              <a:rPr lang="en-US" sz="180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Expand visibility on other channels through sponsorship of the Dawn of Drones weekly podcast.</a:t>
            </a:r>
            <a:endParaRPr sz="1800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8808" lvl="1" marL="1219200" rtl="0" algn="l">
              <a:spcBef>
                <a:spcPts val="933"/>
              </a:spcBef>
              <a:spcAft>
                <a:spcPts val="0"/>
              </a:spcAft>
              <a:buClr>
                <a:srgbClr val="0F486F"/>
              </a:buClr>
              <a:buSzPct val="79999"/>
              <a:buChar char="○"/>
            </a:pPr>
            <a:r>
              <a:rPr lang="en-US" sz="180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Reach a global audience of drone industry leaders and customers: from North America, Europe, Asia, and emerging drone markets.</a:t>
            </a:r>
            <a:endParaRPr sz="1791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1419" lvl="0" marL="285750" rtl="0" algn="l">
              <a:spcBef>
                <a:spcPts val="970"/>
              </a:spcBef>
              <a:spcAft>
                <a:spcPts val="0"/>
              </a:spcAft>
              <a:buClr>
                <a:srgbClr val="0F486F"/>
              </a:buClr>
              <a:buSzPct val="100000"/>
              <a:buFont typeface="Century Gothic"/>
              <a:buChar char="●"/>
            </a:pPr>
            <a:r>
              <a:rPr lang="en-US" sz="179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Increase your digital presence by posting sponsored content on our website (2-3 million visitors per year)</a:t>
            </a:r>
            <a:endParaRPr sz="1791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1419" lvl="0" marL="285750" rtl="0" algn="l">
              <a:spcBef>
                <a:spcPts val="970"/>
              </a:spcBef>
              <a:spcAft>
                <a:spcPts val="0"/>
              </a:spcAft>
              <a:buClr>
                <a:srgbClr val="0F486F"/>
              </a:buClr>
              <a:buSzPct val="100000"/>
              <a:buFont typeface="Century Gothic"/>
              <a:buChar char="●"/>
            </a:pPr>
            <a:r>
              <a:rPr lang="en-US" sz="179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Access our social media audience via sponsored posts</a:t>
            </a:r>
            <a:endParaRPr sz="1791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1419" lvl="0" marL="285750" rtl="0" algn="l">
              <a:spcBef>
                <a:spcPts val="970"/>
              </a:spcBef>
              <a:spcAft>
                <a:spcPts val="0"/>
              </a:spcAft>
              <a:buClr>
                <a:srgbClr val="0F486F"/>
              </a:buClr>
              <a:buSzPct val="100000"/>
              <a:buFont typeface="Century Gothic"/>
              <a:buChar char="●"/>
            </a:pPr>
            <a:r>
              <a:rPr lang="en-US" sz="179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Advertise on our website and via our weekly newsletter</a:t>
            </a:r>
            <a:endParaRPr sz="1791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1419" lvl="0" marL="285750" rtl="0" algn="l">
              <a:spcBef>
                <a:spcPts val="970"/>
              </a:spcBef>
              <a:spcAft>
                <a:spcPts val="0"/>
              </a:spcAft>
              <a:buClr>
                <a:srgbClr val="0F486F"/>
              </a:buClr>
              <a:buSzPct val="100000"/>
              <a:buFont typeface="Century Gothic"/>
              <a:buChar char="●"/>
            </a:pPr>
            <a:r>
              <a:rPr lang="en-US" sz="179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Send a sponsored email to our 20,000+ subscriber email list</a:t>
            </a:r>
            <a:endParaRPr sz="1791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1419" lvl="0" marL="285750" rtl="0" algn="l">
              <a:spcBef>
                <a:spcPts val="970"/>
              </a:spcBef>
              <a:spcAft>
                <a:spcPts val="0"/>
              </a:spcAft>
              <a:buClr>
                <a:srgbClr val="0F486F"/>
              </a:buClr>
              <a:buSzPct val="100000"/>
              <a:buFont typeface="Century Gothic"/>
              <a:buChar char="●"/>
            </a:pPr>
            <a:r>
              <a:rPr lang="en-US" sz="179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 content is subject to editorial approval to preserve brand voice</a:t>
            </a:r>
            <a:endParaRPr sz="1791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65175" lvl="0" marL="1200150" rtl="0" algn="l">
              <a:spcBef>
                <a:spcPts val="1000"/>
              </a:spcBef>
              <a:spcAft>
                <a:spcPts val="0"/>
              </a:spcAft>
              <a:buSzPct val="79999"/>
              <a:buFont typeface="Arial"/>
              <a:buChar char="•"/>
            </a:pPr>
            <a:r>
              <a:t/>
            </a:r>
            <a:endParaRPr b="0" i="0" sz="1800" u="none" strike="noStrike">
              <a:solidFill>
                <a:srgbClr val="FFFFFF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0" lvl="0" marL="0" rtl="0" algn="l">
              <a:spcBef>
                <a:spcPts val="370"/>
              </a:spcBef>
              <a:spcAft>
                <a:spcPts val="0"/>
              </a:spcAft>
              <a:buSzPct val="94117"/>
              <a:buNone/>
            </a:pPr>
            <a:r>
              <a:t/>
            </a:r>
            <a:endParaRPr/>
          </a:p>
        </p:txBody>
      </p:sp>
      <p:pic>
        <p:nvPicPr>
          <p:cNvPr id="103" name="Google Shape;10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23352" y="6132700"/>
            <a:ext cx="1386275" cy="42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"/>
          <p:cNvSpPr txBox="1"/>
          <p:nvPr>
            <p:ph type="title"/>
          </p:nvPr>
        </p:nvSpPr>
        <p:spPr>
          <a:xfrm>
            <a:off x="1733125" y="1604094"/>
            <a:ext cx="85086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Cited and Trusted by Media Colleagues including: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npr-home.png" id="109" name="Google Shape;10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70974" y="2476281"/>
            <a:ext cx="18415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s.jpeg" id="110" name="Google Shape;11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22187" y="2488981"/>
            <a:ext cx="1876263" cy="698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known" id="111" name="Google Shape;111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80200" y="2482056"/>
            <a:ext cx="1600200" cy="16073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known" id="112" name="Google Shape;112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69269" y="4245596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known" id="113" name="Google Shape;113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901815" y="4245596"/>
            <a:ext cx="18161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known" id="114" name="Google Shape;114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040950" y="4245596"/>
            <a:ext cx="28575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known" id="115" name="Google Shape;115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213794" y="2476281"/>
            <a:ext cx="2032000" cy="142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213794" y="4245596"/>
            <a:ext cx="22860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g2f783735c36_0_80"/>
          <p:cNvPicPr preferRelativeResize="0"/>
          <p:nvPr/>
        </p:nvPicPr>
        <p:blipFill rotWithShape="1">
          <a:blip r:embed="rId3">
            <a:alphaModFix/>
          </a:blip>
          <a:srcRect b="6963" l="0" r="0" t="6531"/>
          <a:stretch/>
        </p:blipFill>
        <p:spPr>
          <a:xfrm>
            <a:off x="1570563" y="2123663"/>
            <a:ext cx="2075284" cy="545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2f783735c36_0_80"/>
          <p:cNvPicPr preferRelativeResize="0"/>
          <p:nvPr/>
        </p:nvPicPr>
        <p:blipFill rotWithShape="1">
          <a:blip r:embed="rId4">
            <a:alphaModFix/>
          </a:blip>
          <a:srcRect b="0" l="16507" r="16634" t="0"/>
          <a:stretch/>
        </p:blipFill>
        <p:spPr>
          <a:xfrm>
            <a:off x="528000" y="4139600"/>
            <a:ext cx="1042575" cy="87719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2f783735c36_0_80"/>
          <p:cNvSpPr txBox="1"/>
          <p:nvPr/>
        </p:nvSpPr>
        <p:spPr>
          <a:xfrm>
            <a:off x="1869600" y="4355000"/>
            <a:ext cx="23652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9725" lvl="0" marL="457200" rtl="0" algn="l">
              <a:spcBef>
                <a:spcPts val="0"/>
              </a:spcBef>
              <a:spcAft>
                <a:spcPts val="0"/>
              </a:spcAft>
              <a:buClr>
                <a:srgbClr val="0F486F"/>
              </a:buClr>
              <a:buSzPts val="1750"/>
              <a:buFont typeface="Century Gothic"/>
              <a:buChar char="-"/>
            </a:pPr>
            <a:r>
              <a:rPr lang="en-US" sz="175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41.8k Followers</a:t>
            </a:r>
            <a:endParaRPr sz="1750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5" name="Google Shape;125;g2f783735c36_0_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5650" y="2965854"/>
            <a:ext cx="1267272" cy="87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2f783735c36_0_8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0688" y="5232000"/>
            <a:ext cx="877199" cy="87719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2f783735c36_0_80"/>
          <p:cNvSpPr txBox="1"/>
          <p:nvPr/>
        </p:nvSpPr>
        <p:spPr>
          <a:xfrm>
            <a:off x="1869600" y="2881100"/>
            <a:ext cx="31422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9725" lvl="0" marL="457200" rtl="0" algn="l">
              <a:spcBef>
                <a:spcPts val="0"/>
              </a:spcBef>
              <a:spcAft>
                <a:spcPts val="0"/>
              </a:spcAft>
              <a:buClr>
                <a:srgbClr val="0F486F"/>
              </a:buClr>
              <a:buSzPts val="1750"/>
              <a:buFont typeface="Century Gothic"/>
              <a:buChar char="-"/>
            </a:pPr>
            <a:r>
              <a:rPr lang="en-US" sz="175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2080 Subscribers</a:t>
            </a:r>
            <a:endParaRPr sz="1750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9725" lvl="1" marL="914400" rtl="0" algn="l">
              <a:spcBef>
                <a:spcPts val="0"/>
              </a:spcBef>
              <a:spcAft>
                <a:spcPts val="0"/>
              </a:spcAft>
              <a:buClr>
                <a:srgbClr val="0F486F"/>
              </a:buClr>
              <a:buSzPts val="1750"/>
              <a:buFont typeface="Century Gothic"/>
              <a:buChar char="-"/>
            </a:pPr>
            <a:r>
              <a:rPr lang="en-US" sz="175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1.5m lifetime views</a:t>
            </a:r>
            <a:endParaRPr sz="1750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9725" lvl="1" marL="914400" rtl="0" algn="l">
              <a:spcBef>
                <a:spcPts val="0"/>
              </a:spcBef>
              <a:spcAft>
                <a:spcPts val="0"/>
              </a:spcAft>
              <a:buClr>
                <a:srgbClr val="0F486F"/>
              </a:buClr>
              <a:buSzPts val="1750"/>
              <a:buFont typeface="Century Gothic"/>
              <a:buChar char="-"/>
            </a:pPr>
            <a:r>
              <a:rPr lang="en-US" sz="175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46.7k+ hours watched</a:t>
            </a:r>
            <a:endParaRPr sz="1750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g2f783735c36_0_80"/>
          <p:cNvSpPr txBox="1"/>
          <p:nvPr/>
        </p:nvSpPr>
        <p:spPr>
          <a:xfrm>
            <a:off x="1869600" y="5447400"/>
            <a:ext cx="23652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9725" lvl="0" marL="457200" rtl="0" algn="l">
              <a:spcBef>
                <a:spcPts val="0"/>
              </a:spcBef>
              <a:spcAft>
                <a:spcPts val="0"/>
              </a:spcAft>
              <a:buClr>
                <a:srgbClr val="0F486F"/>
              </a:buClr>
              <a:buSzPts val="1750"/>
              <a:buFont typeface="Century Gothic"/>
              <a:buChar char="-"/>
            </a:pPr>
            <a:r>
              <a:rPr lang="en-US" sz="175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198k</a:t>
            </a:r>
            <a:r>
              <a:rPr lang="en-US" sz="175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Followers</a:t>
            </a:r>
            <a:endParaRPr sz="1750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9" name="Google Shape;129;g2f783735c36_0_80"/>
          <p:cNvSpPr txBox="1"/>
          <p:nvPr>
            <p:ph type="title"/>
          </p:nvPr>
        </p:nvSpPr>
        <p:spPr>
          <a:xfrm>
            <a:off x="600454" y="479125"/>
            <a:ext cx="5680500" cy="831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Social Media Offerings</a:t>
            </a:r>
            <a:endParaRPr/>
          </a:p>
        </p:txBody>
      </p:sp>
      <p:sp>
        <p:nvSpPr>
          <p:cNvPr id="130" name="Google Shape;130;g2f783735c36_0_80"/>
          <p:cNvSpPr txBox="1"/>
          <p:nvPr>
            <p:ph idx="2" type="body"/>
          </p:nvPr>
        </p:nvSpPr>
        <p:spPr>
          <a:xfrm>
            <a:off x="6096150" y="2669300"/>
            <a:ext cx="5333100" cy="2347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Unlock the full potential of your business by using our social media reach to access potential clients!</a:t>
            </a:r>
            <a:endParaRPr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6550" lvl="0" marL="457200" rtl="0" algn="l">
              <a:spcBef>
                <a:spcPts val="1600"/>
              </a:spcBef>
              <a:spcAft>
                <a:spcPts val="0"/>
              </a:spcAft>
              <a:buClr>
                <a:srgbClr val="0F486F"/>
              </a:buClr>
              <a:buSzPts val="1700"/>
              <a:buFont typeface="Century Gothic"/>
              <a:buChar char="-"/>
            </a:pPr>
            <a:r>
              <a:rPr lang="en-US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YouTube </a:t>
            </a:r>
            <a:endParaRPr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F486F"/>
              </a:buClr>
              <a:buSzPts val="1700"/>
              <a:buFont typeface="Century Gothic"/>
              <a:buChar char="-"/>
            </a:pPr>
            <a:r>
              <a:rPr lang="en-US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Tweets</a:t>
            </a:r>
            <a:endParaRPr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F486F"/>
              </a:buClr>
              <a:buSzPts val="1700"/>
              <a:buFont typeface="Century Gothic"/>
              <a:buChar char="-"/>
            </a:pPr>
            <a:r>
              <a:rPr lang="en-US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Facebook Posts</a:t>
            </a:r>
            <a:endParaRPr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1" name="Google Shape;131;g2f783735c36_0_80"/>
          <p:cNvSpPr txBox="1"/>
          <p:nvPr/>
        </p:nvSpPr>
        <p:spPr>
          <a:xfrm>
            <a:off x="7580100" y="559675"/>
            <a:ext cx="2365200" cy="6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$550/post</a:t>
            </a:r>
            <a:endParaRPr sz="31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g2f783735c36_0_397"/>
          <p:cNvPicPr preferRelativeResize="0"/>
          <p:nvPr/>
        </p:nvPicPr>
        <p:blipFill rotWithShape="1">
          <a:blip r:embed="rId3">
            <a:alphaModFix/>
          </a:blip>
          <a:srcRect b="6963" l="0" r="0" t="6531"/>
          <a:stretch/>
        </p:blipFill>
        <p:spPr>
          <a:xfrm>
            <a:off x="6280951" y="3557150"/>
            <a:ext cx="5279950" cy="138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2f783735c36_0_397"/>
          <p:cNvSpPr txBox="1"/>
          <p:nvPr>
            <p:ph type="title"/>
          </p:nvPr>
        </p:nvSpPr>
        <p:spPr>
          <a:xfrm>
            <a:off x="600454" y="479125"/>
            <a:ext cx="5680500" cy="831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Sponsored Email</a:t>
            </a:r>
            <a:endParaRPr/>
          </a:p>
        </p:txBody>
      </p:sp>
      <p:sp>
        <p:nvSpPr>
          <p:cNvPr id="139" name="Google Shape;139;g2f783735c36_0_397"/>
          <p:cNvSpPr txBox="1"/>
          <p:nvPr>
            <p:ph idx="2" type="body"/>
          </p:nvPr>
        </p:nvSpPr>
        <p:spPr>
          <a:xfrm>
            <a:off x="600450" y="2597850"/>
            <a:ext cx="6608400" cy="2347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-US" sz="1772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Send a sponsored email to the 20,000+ interested subscribers, including some of the leading figures within the drone industry</a:t>
            </a:r>
            <a:endParaRPr sz="1772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1153" lvl="0" marL="45720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0F486F"/>
              </a:buClr>
              <a:buSzPts val="1773"/>
              <a:buFont typeface="Century Gothic"/>
              <a:buChar char="-"/>
            </a:pPr>
            <a:r>
              <a:rPr lang="en-US" sz="1772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avg. open rate 33%</a:t>
            </a:r>
            <a:endParaRPr sz="1772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1153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F486F"/>
              </a:buClr>
              <a:buSzPts val="1773"/>
              <a:buFont typeface="Century Gothic"/>
              <a:buChar char="-"/>
            </a:pPr>
            <a:r>
              <a:rPr lang="en-US" sz="1772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avg. click rate 2.5%</a:t>
            </a:r>
            <a:endParaRPr sz="1772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1153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F486F"/>
              </a:buClr>
              <a:buSzPts val="1773"/>
              <a:buFont typeface="Century Gothic"/>
              <a:buChar char="-"/>
            </a:pPr>
            <a:r>
              <a:rPr lang="en-US" sz="1772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Drive traffic to your site!</a:t>
            </a:r>
            <a:endParaRPr sz="1772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1153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F486F"/>
              </a:buClr>
              <a:buSzPts val="1773"/>
              <a:buFont typeface="Century Gothic"/>
              <a:buChar char="-"/>
            </a:pPr>
            <a:r>
              <a:rPr lang="en-US" sz="1772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Announce products or service launches!</a:t>
            </a:r>
            <a:endParaRPr sz="1772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1153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F486F"/>
              </a:buClr>
              <a:buSzPts val="1773"/>
              <a:buFont typeface="Century Gothic"/>
              <a:buChar char="-"/>
            </a:pPr>
            <a:r>
              <a:rPr lang="en-US" sz="1772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Share a new resource!</a:t>
            </a:r>
            <a:endParaRPr sz="1772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1153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F486F"/>
              </a:buClr>
              <a:buSzPts val="1773"/>
              <a:buFont typeface="Century Gothic"/>
              <a:buChar char="-"/>
            </a:pPr>
            <a:r>
              <a:rPr lang="en-US" sz="1772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Reach an already interested audience!</a:t>
            </a:r>
            <a:endParaRPr sz="1772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g2f783735c36_0_397"/>
          <p:cNvSpPr txBox="1"/>
          <p:nvPr/>
        </p:nvSpPr>
        <p:spPr>
          <a:xfrm>
            <a:off x="8129100" y="559675"/>
            <a:ext cx="1541100" cy="6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$5000</a:t>
            </a:r>
            <a:endParaRPr sz="31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f783735c36_0_437"/>
          <p:cNvSpPr txBox="1"/>
          <p:nvPr>
            <p:ph type="title"/>
          </p:nvPr>
        </p:nvSpPr>
        <p:spPr>
          <a:xfrm>
            <a:off x="600454" y="479125"/>
            <a:ext cx="5680500" cy="831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Sponsored Content</a:t>
            </a:r>
            <a:endParaRPr/>
          </a:p>
        </p:txBody>
      </p:sp>
      <p:sp>
        <p:nvSpPr>
          <p:cNvPr id="147" name="Google Shape;147;g2f783735c36_0_437"/>
          <p:cNvSpPr txBox="1"/>
          <p:nvPr>
            <p:ph idx="2" type="body"/>
          </p:nvPr>
        </p:nvSpPr>
        <p:spPr>
          <a:xfrm>
            <a:off x="600450" y="2013350"/>
            <a:ext cx="6608400" cy="2347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-US" sz="1772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Allow our editorial team to tell your company or product’s story to our readers, an audience that includes industry leaders, regulators, and millions of potential customers</a:t>
            </a:r>
            <a:endParaRPr sz="1772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004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-"/>
            </a:pPr>
            <a:r>
              <a:rPr lang="en-US" sz="180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Executive / Spokesman interviews</a:t>
            </a:r>
            <a:endParaRPr sz="1800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0040" lvl="0" marL="4572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-"/>
            </a:pPr>
            <a:r>
              <a:rPr lang="en-US" sz="180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Product Announcements</a:t>
            </a:r>
            <a:endParaRPr sz="1800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0040" lvl="0" marL="4572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-"/>
            </a:pPr>
            <a:r>
              <a:rPr lang="en-US" sz="180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Thought leadership</a:t>
            </a:r>
            <a:endParaRPr sz="1800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Published on the web, x, Meta, and Youtube</a:t>
            </a:r>
            <a:endParaRPr sz="1800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0040" lvl="0" marL="4572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-"/>
            </a:pPr>
            <a:r>
              <a:rPr lang="en-US" sz="180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Must be of interest to the reader</a:t>
            </a:r>
            <a:endParaRPr sz="1772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8" name="Google Shape;148;g2f783735c36_0_437"/>
          <p:cNvSpPr txBox="1"/>
          <p:nvPr/>
        </p:nvSpPr>
        <p:spPr>
          <a:xfrm>
            <a:off x="8129100" y="559675"/>
            <a:ext cx="1541100" cy="6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$3000</a:t>
            </a:r>
            <a:endParaRPr sz="31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f783735c36_1_0"/>
          <p:cNvSpPr txBox="1"/>
          <p:nvPr>
            <p:ph type="title"/>
          </p:nvPr>
        </p:nvSpPr>
        <p:spPr>
          <a:xfrm>
            <a:off x="600454" y="268575"/>
            <a:ext cx="5680500" cy="831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Newsletter Sponsorship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(non-exclusive)</a:t>
            </a:r>
            <a:endParaRPr/>
          </a:p>
        </p:txBody>
      </p:sp>
      <p:sp>
        <p:nvSpPr>
          <p:cNvPr id="155" name="Google Shape;155;g2f783735c36_1_0"/>
          <p:cNvSpPr txBox="1"/>
          <p:nvPr>
            <p:ph idx="2" type="body"/>
          </p:nvPr>
        </p:nvSpPr>
        <p:spPr>
          <a:xfrm>
            <a:off x="600450" y="2013350"/>
            <a:ext cx="6608400" cy="3675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-US" sz="1772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 a p</a:t>
            </a:r>
            <a:r>
              <a:rPr lang="en-US" sz="175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art of our popular, industry-leading newsletter (and its 20000+ professional audience) with a non-exclusive ad-based sponsorship marketing opportunity</a:t>
            </a:r>
            <a:endParaRPr sz="1750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9725" lvl="0" marL="45720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0F486F"/>
              </a:buClr>
              <a:buSzPts val="1750"/>
              <a:buFont typeface="Century Gothic"/>
              <a:buChar char="-"/>
            </a:pPr>
            <a:r>
              <a:rPr lang="en-US" sz="175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Gain access to a dedicated audience eager for quality content while sharing the spotlight with other reputable brands. </a:t>
            </a:r>
            <a:endParaRPr sz="1750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97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86F"/>
              </a:buClr>
              <a:buSzPts val="1750"/>
              <a:buFont typeface="Century Gothic"/>
              <a:buChar char="-"/>
            </a:pPr>
            <a:r>
              <a:rPr lang="en-US" sz="175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cost-effective approach allows you to engage with a targeted, engaged community without the commitment of exclusivity. </a:t>
            </a:r>
            <a:endParaRPr sz="1750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97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86F"/>
              </a:buClr>
              <a:buSzPts val="1750"/>
              <a:buFont typeface="Century Gothic"/>
              <a:buChar char="-"/>
            </a:pPr>
            <a:r>
              <a:rPr lang="en-US" sz="175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It's the perfect way to enhance your marketing mix and drive meaningful engagement with every issue.</a:t>
            </a:r>
            <a:endParaRPr sz="1750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97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86F"/>
              </a:buClr>
              <a:buSzPts val="1750"/>
              <a:buFont typeface="Century Gothic"/>
              <a:buChar char="-"/>
            </a:pPr>
            <a:r>
              <a:rPr lang="en-US" sz="175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 based</a:t>
            </a:r>
            <a:endParaRPr sz="1750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97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86F"/>
              </a:buClr>
              <a:buSzPts val="1750"/>
              <a:buFont typeface="Century Gothic"/>
              <a:buChar char="-"/>
            </a:pPr>
            <a:r>
              <a:rPr lang="en-US" sz="175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Our e-newsletter goes out to an op-in audience</a:t>
            </a:r>
            <a:endParaRPr sz="1750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6" name="Google Shape;156;g2f783735c36_1_0"/>
          <p:cNvSpPr txBox="1"/>
          <p:nvPr/>
        </p:nvSpPr>
        <p:spPr>
          <a:xfrm>
            <a:off x="8129100" y="429675"/>
            <a:ext cx="1541100" cy="6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$500</a:t>
            </a:r>
            <a:endParaRPr sz="31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2015-07-22T17:39:04Z</dcterms:created>
  <dc:creator>Harry McNabb</dc:creator>
</cp:coreProperties>
</file>